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8D192E3-EF3A-43C2-BA58-08A5C7075E5C}" type="datetimeFigureOut">
              <a:rPr lang="en-US" smtClean="0"/>
              <a:t>3/2/2026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E9E97EF-7138-4A15-BF55-6D18BA793E0B}"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D192E3-EF3A-43C2-BA58-08A5C7075E5C}"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E97EF-7138-4A15-BF55-6D18BA793E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D192E3-EF3A-43C2-BA58-08A5C7075E5C}"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E97EF-7138-4A15-BF55-6D18BA793E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8D192E3-EF3A-43C2-BA58-08A5C7075E5C}" type="datetimeFigureOut">
              <a:rPr lang="en-US" smtClean="0"/>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9E97EF-7138-4A15-BF55-6D18BA793E0B}"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D192E3-EF3A-43C2-BA58-08A5C7075E5C}" type="datetimeFigureOut">
              <a:rPr lang="en-US" smtClean="0"/>
              <a:t>3/2/2026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E9E97EF-7138-4A15-BF55-6D18BA793E0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8D192E3-EF3A-43C2-BA58-08A5C7075E5C}"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E97EF-7138-4A15-BF55-6D18BA793E0B}"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8D192E3-EF3A-43C2-BA58-08A5C7075E5C}" type="datetimeFigureOut">
              <a:rPr lang="en-US" smtClean="0"/>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9E97EF-7138-4A15-BF55-6D18BA793E0B}"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D192E3-EF3A-43C2-BA58-08A5C7075E5C}" type="datetimeFigureOut">
              <a:rPr lang="en-US" smtClean="0"/>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9E97EF-7138-4A15-BF55-6D18BA793E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192E3-EF3A-43C2-BA58-08A5C7075E5C}" type="datetimeFigureOut">
              <a:rPr lang="en-US" smtClean="0"/>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9E97EF-7138-4A15-BF55-6D18BA793E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D192E3-EF3A-43C2-BA58-08A5C7075E5C}" type="datetimeFigureOut">
              <a:rPr lang="en-US" smtClean="0"/>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9E97EF-7138-4A15-BF55-6D18BA793E0B}"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D192E3-EF3A-43C2-BA58-08A5C7075E5C}" type="datetimeFigureOut">
              <a:rPr lang="en-US" smtClean="0"/>
              <a:t>3/2/2026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E9E97EF-7138-4A15-BF55-6D18BA793E0B}"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8D192E3-EF3A-43C2-BA58-08A5C7075E5C}" type="datetimeFigureOut">
              <a:rPr lang="en-US" smtClean="0"/>
              <a:t>3/2/2026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E9E97EF-7138-4A15-BF55-6D18BA793E0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Causes of </a:t>
            </a:r>
            <a:r>
              <a:rPr lang="en-US" b="1" dirty="0" err="1" smtClean="0"/>
              <a:t>BoP</a:t>
            </a:r>
            <a:r>
              <a:rPr lang="en-US" b="1" dirty="0" smtClean="0"/>
              <a:t> Disequilibrium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Causes of </a:t>
            </a:r>
            <a:r>
              <a:rPr lang="en-US" b="1" dirty="0" err="1"/>
              <a:t>BoP</a:t>
            </a:r>
            <a:r>
              <a:rPr lang="en-US" b="1" dirty="0"/>
              <a:t> </a:t>
            </a:r>
            <a:r>
              <a:rPr lang="en-US" b="1" dirty="0" smtClean="0"/>
              <a:t>Disequilibrium</a:t>
            </a:r>
            <a:endParaRPr lang="en-US" dirty="0"/>
          </a:p>
        </p:txBody>
      </p:sp>
      <p:pic>
        <p:nvPicPr>
          <p:cNvPr id="4" name="Content Placeholder 3" descr="Screenshot 2026-03-02 140033.png"/>
          <p:cNvPicPr>
            <a:picLocks noGrp="1" noChangeAspect="1"/>
          </p:cNvPicPr>
          <p:nvPr>
            <p:ph sz="quarter" idx="1"/>
          </p:nvPr>
        </p:nvPicPr>
        <p:blipFill>
          <a:blip r:embed="rId2"/>
          <a:stretch>
            <a:fillRect/>
          </a:stretch>
        </p:blipFill>
        <p:spPr>
          <a:xfrm>
            <a:off x="1206761" y="1447800"/>
            <a:ext cx="7187677" cy="4572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Economic Factors</a:t>
            </a:r>
            <a:endParaRPr lang="en-US" dirty="0"/>
          </a:p>
        </p:txBody>
      </p:sp>
      <p:sp>
        <p:nvSpPr>
          <p:cNvPr id="3" name="Content Placeholder 2"/>
          <p:cNvSpPr>
            <a:spLocks noGrp="1"/>
          </p:cNvSpPr>
          <p:nvPr>
            <p:ph sz="quarter" idx="1"/>
          </p:nvPr>
        </p:nvSpPr>
        <p:spPr/>
        <p:txBody>
          <a:bodyPr>
            <a:normAutofit fontScale="62500" lnSpcReduction="20000"/>
          </a:bodyPr>
          <a:lstStyle/>
          <a:p>
            <a:pPr algn="just" fontAlgn="base"/>
            <a:r>
              <a:rPr lang="en-US" b="1" dirty="0" smtClean="0"/>
              <a:t>Inflation</a:t>
            </a:r>
            <a:endParaRPr lang="en-US" dirty="0"/>
          </a:p>
          <a:p>
            <a:pPr algn="just" fontAlgn="base">
              <a:buNone/>
            </a:pPr>
            <a:r>
              <a:rPr lang="en-US" dirty="0"/>
              <a:t>Generally, the country's price and cost structure affect the volume of exports and the </a:t>
            </a:r>
            <a:r>
              <a:rPr lang="en-US" dirty="0" err="1"/>
              <a:t>BoP</a:t>
            </a:r>
            <a:r>
              <a:rPr lang="en-US" dirty="0"/>
              <a:t> position. Inflation means a persistent rise in the price of goods and services over a period of time. This increases the cost of living. </a:t>
            </a:r>
            <a:r>
              <a:rPr lang="en-US" b="1" i="1" dirty="0"/>
              <a:t>For example, </a:t>
            </a:r>
            <a:r>
              <a:rPr lang="en-US" dirty="0"/>
              <a:t>in the 90s, a movie ticket cost around ₹20, but now the average price is ₹200, thus, it shows a continuous increase in the price. In the context of </a:t>
            </a:r>
            <a:r>
              <a:rPr lang="en-US" dirty="0" err="1"/>
              <a:t>BoP</a:t>
            </a:r>
            <a:r>
              <a:rPr lang="en-US" dirty="0"/>
              <a:t>, it increases the price, due to higher salaries, and higher prices for raw materials, which makes export expensive and imports cheaper; eventually resulting in a </a:t>
            </a:r>
            <a:r>
              <a:rPr lang="en-US" b="1" dirty="0" err="1"/>
              <a:t>BoP</a:t>
            </a:r>
            <a:r>
              <a:rPr lang="en-US" dirty="0"/>
              <a:t> </a:t>
            </a:r>
            <a:r>
              <a:rPr lang="en-US" b="1" dirty="0"/>
              <a:t>deficit</a:t>
            </a:r>
            <a:r>
              <a:rPr lang="en-US" dirty="0"/>
              <a:t>.</a:t>
            </a:r>
          </a:p>
          <a:p>
            <a:pPr algn="just" fontAlgn="base"/>
            <a:r>
              <a:rPr lang="en-US" b="1" dirty="0"/>
              <a:t>Trade Cycles</a:t>
            </a:r>
            <a:endParaRPr lang="en-US" dirty="0"/>
          </a:p>
          <a:p>
            <a:pPr algn="just" fontAlgn="base">
              <a:buNone/>
            </a:pPr>
            <a:r>
              <a:rPr lang="en-US" dirty="0"/>
              <a:t>There are four phases in the business/ trade cycle, i.e., Boom, Recession, Depression, and Recovery. Boom and Recovery bring positive changes in the economy; in terms of an increase in the level of investment, income, and production. However, recession and depression bring negative changes to the organization in terms of a decrease in the level of investment, revenue, and production. In the context of </a:t>
            </a:r>
            <a:r>
              <a:rPr lang="en-US" dirty="0" err="1"/>
              <a:t>BoP</a:t>
            </a:r>
            <a:r>
              <a:rPr lang="en-US" dirty="0"/>
              <a:t>; in case of recession or depression, production within boundaries may not be able to accomplish the demand in the domestic market, which eventually leads to the </a:t>
            </a:r>
            <a:r>
              <a:rPr lang="en-US" b="1" dirty="0" err="1"/>
              <a:t>BoP</a:t>
            </a:r>
            <a:r>
              <a:rPr lang="en-US" b="1" dirty="0"/>
              <a:t> Deficit</a:t>
            </a:r>
            <a:r>
              <a:rPr lang="en-US" dirty="0"/>
              <a:t>, due to higher imports. On the other hand, if there is a boom or recovery there is a demand for goods in the foreign market, which increase the export and ultimately leads to a </a:t>
            </a:r>
            <a:r>
              <a:rPr lang="en-US" b="1" dirty="0" err="1"/>
              <a:t>BoP</a:t>
            </a:r>
            <a:r>
              <a:rPr lang="en-US" b="1" dirty="0"/>
              <a:t> Surplus</a:t>
            </a:r>
            <a:r>
              <a:rPr lang="en-US" dirty="0"/>
              <a:t>.</a:t>
            </a:r>
          </a:p>
          <a:p>
            <a:pPr algn="just" fontAlgn="base"/>
            <a:r>
              <a:rPr lang="en-US" b="1" dirty="0"/>
              <a:t>Developmental Activities</a:t>
            </a:r>
            <a:endParaRPr lang="en-US" dirty="0"/>
          </a:p>
          <a:p>
            <a:pPr algn="just" fontAlgn="base">
              <a:buNone/>
            </a:pPr>
            <a:r>
              <a:rPr lang="en-US" dirty="0"/>
              <a:t>Usually, developing countries, like India depend upon developed countries, like the USA for certain imports of goods and services. This leads to an increase in the level of imports, which results in the deficit of the </a:t>
            </a:r>
            <a:r>
              <a:rPr lang="en-US" dirty="0" err="1"/>
              <a:t>BoP</a:t>
            </a:r>
            <a:r>
              <a:rPr lang="en-US" dirty="0"/>
              <a:t> account of developing countries. In case imports fall then the </a:t>
            </a:r>
            <a:r>
              <a:rPr lang="en-US" b="1" dirty="0"/>
              <a:t>deficit</a:t>
            </a:r>
            <a:r>
              <a:rPr lang="en-US" dirty="0"/>
              <a:t> may reduce.</a:t>
            </a:r>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pPr algn="just" fontAlgn="base"/>
            <a:r>
              <a:rPr lang="en-US" b="1" dirty="0" smtClean="0"/>
              <a:t>Change in the Cost Structure of the Business Partner</a:t>
            </a:r>
            <a:endParaRPr lang="en-US" dirty="0" smtClean="0"/>
          </a:p>
          <a:p>
            <a:pPr algn="just" fontAlgn="base">
              <a:buNone/>
            </a:pPr>
            <a:r>
              <a:rPr lang="en-US" dirty="0" smtClean="0"/>
              <a:t>Cost of production plays an important role in deciding whether the country will export its goods and services or not. The company can reduce its cost with the help of the latest technology available in the market. Due to the latest technology, production cost fall, and then the price of the goods and services fall, which leads to a rise in the exports, which results in a </a:t>
            </a:r>
            <a:r>
              <a:rPr lang="en-US" b="1" dirty="0" err="1" smtClean="0"/>
              <a:t>BoP</a:t>
            </a:r>
            <a:r>
              <a:rPr lang="en-US" b="1" dirty="0" smtClean="0"/>
              <a:t> Surplus</a:t>
            </a:r>
            <a:r>
              <a:rPr lang="en-US" dirty="0" smtClean="0"/>
              <a:t>. On the other hand, the domestic cost of production rise, and the price of the goods and services rise, which leads to an increase in the imports which results in a </a:t>
            </a:r>
            <a:r>
              <a:rPr lang="en-US" b="1" dirty="0" err="1" smtClean="0"/>
              <a:t>BoP</a:t>
            </a:r>
            <a:r>
              <a:rPr lang="en-US" b="1" dirty="0" smtClean="0"/>
              <a:t> Deficit</a:t>
            </a:r>
            <a:r>
              <a:rPr lang="en-US" dirty="0" smtClean="0"/>
              <a:t>.</a:t>
            </a:r>
          </a:p>
          <a:p>
            <a:pPr algn="just" fontAlgn="base"/>
            <a:r>
              <a:rPr lang="en-US" b="1" dirty="0" smtClean="0"/>
              <a:t>Availability of Import Substitute</a:t>
            </a:r>
            <a:endParaRPr lang="en-US" dirty="0" smtClean="0"/>
          </a:p>
          <a:p>
            <a:pPr algn="just" fontAlgn="base">
              <a:buNone/>
            </a:pPr>
            <a:r>
              <a:rPr lang="en-US" dirty="0" smtClean="0"/>
              <a:t>Import substitution refers to the blocking of the imported goods in the country so that there is a boost of domestically produced goods in the economy. If the country can develop a substitute, then there will be a </a:t>
            </a:r>
            <a:r>
              <a:rPr lang="en-US" b="1" dirty="0" err="1" smtClean="0"/>
              <a:t>BoP</a:t>
            </a:r>
            <a:r>
              <a:rPr lang="en-US" b="1" dirty="0" smtClean="0"/>
              <a:t> Surplus</a:t>
            </a:r>
            <a:r>
              <a:rPr lang="en-US" dirty="0" smtClean="0"/>
              <a:t> due to </a:t>
            </a:r>
            <a:r>
              <a:rPr lang="en-US" dirty="0" err="1" smtClean="0"/>
              <a:t>lessor</a:t>
            </a:r>
            <a:r>
              <a:rPr lang="en-US" dirty="0" smtClean="0"/>
              <a:t> imports. But in case, the country can substitute its imports then there will be a </a:t>
            </a:r>
            <a:r>
              <a:rPr lang="en-US" b="1" dirty="0" err="1" smtClean="0"/>
              <a:t>BoP</a:t>
            </a:r>
            <a:r>
              <a:rPr lang="en-US" b="1" dirty="0" smtClean="0"/>
              <a:t> Deficit</a:t>
            </a:r>
            <a:r>
              <a:rPr lang="en-US" dirty="0" smtClean="0"/>
              <a:t>. </a:t>
            </a:r>
          </a:p>
          <a:p>
            <a:pPr algn="just">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2. Political Factors </a:t>
            </a:r>
            <a:endParaRPr lang="en-US" dirty="0"/>
          </a:p>
        </p:txBody>
      </p:sp>
      <p:sp>
        <p:nvSpPr>
          <p:cNvPr id="3" name="Content Placeholder 2"/>
          <p:cNvSpPr>
            <a:spLocks noGrp="1"/>
          </p:cNvSpPr>
          <p:nvPr>
            <p:ph sz="quarter" idx="1"/>
          </p:nvPr>
        </p:nvSpPr>
        <p:spPr/>
        <p:txBody>
          <a:bodyPr>
            <a:normAutofit fontScale="92500" lnSpcReduction="20000"/>
          </a:bodyPr>
          <a:lstStyle/>
          <a:p>
            <a:pPr algn="just" fontAlgn="base"/>
            <a:r>
              <a:rPr lang="en-US" b="1" dirty="0" smtClean="0"/>
              <a:t>Government </a:t>
            </a:r>
            <a:r>
              <a:rPr lang="en-US" b="1" dirty="0"/>
              <a:t>Policies</a:t>
            </a:r>
            <a:endParaRPr lang="en-US" dirty="0"/>
          </a:p>
          <a:p>
            <a:pPr algn="just" fontAlgn="base">
              <a:buNone/>
            </a:pPr>
            <a:r>
              <a:rPr lang="en-US" dirty="0"/>
              <a:t>Policy is the plan of action chosen by the government. The main purpose of making policies is that it provides directions on how things should be done and the reason why it is done. In case government makes policies that </a:t>
            </a:r>
            <a:r>
              <a:rPr lang="en-US" dirty="0" err="1"/>
              <a:t>favour</a:t>
            </a:r>
            <a:r>
              <a:rPr lang="en-US" dirty="0"/>
              <a:t> imports, then there is a </a:t>
            </a:r>
            <a:r>
              <a:rPr lang="en-US" b="1" dirty="0" err="1"/>
              <a:t>BoP</a:t>
            </a:r>
            <a:r>
              <a:rPr lang="en-US" b="1" dirty="0"/>
              <a:t> Deficit.</a:t>
            </a:r>
            <a:r>
              <a:rPr lang="en-US" dirty="0"/>
              <a:t> But in case government makes policies that </a:t>
            </a:r>
            <a:r>
              <a:rPr lang="en-US" dirty="0" err="1"/>
              <a:t>favour</a:t>
            </a:r>
            <a:r>
              <a:rPr lang="en-US" dirty="0"/>
              <a:t> exports, then there will be a </a:t>
            </a:r>
            <a:r>
              <a:rPr lang="en-US" b="1" dirty="0" err="1"/>
              <a:t>BoP</a:t>
            </a:r>
            <a:r>
              <a:rPr lang="en-US" b="1" dirty="0"/>
              <a:t> Surplus</a:t>
            </a:r>
            <a:r>
              <a:rPr lang="en-US" dirty="0"/>
              <a:t>.</a:t>
            </a:r>
          </a:p>
          <a:p>
            <a:pPr algn="just" fontAlgn="base"/>
            <a:r>
              <a:rPr lang="en-US" b="1" dirty="0"/>
              <a:t>Political Instability</a:t>
            </a:r>
            <a:endParaRPr lang="en-US" dirty="0"/>
          </a:p>
          <a:p>
            <a:pPr algn="just" fontAlgn="base">
              <a:buNone/>
            </a:pPr>
            <a:r>
              <a:rPr lang="en-US" dirty="0"/>
              <a:t>It is a situation in which there is an imbalance in the structure of the government. There is a chance of government collapse in a short time. This instability may lead to an increase in the payments, and it will reduce the capital receipts, thus it will initiate a </a:t>
            </a:r>
            <a:r>
              <a:rPr lang="en-US" b="1" dirty="0" err="1"/>
              <a:t>BoP</a:t>
            </a:r>
            <a:r>
              <a:rPr lang="en-US" b="1" dirty="0"/>
              <a:t> Deficit</a:t>
            </a:r>
            <a:r>
              <a:rPr lang="en-US" dirty="0"/>
              <a:t>. However, if the economy is stable, then receipts are more than payments causing a </a:t>
            </a:r>
            <a:r>
              <a:rPr lang="en-US" b="1" dirty="0" err="1"/>
              <a:t>BoP</a:t>
            </a:r>
            <a:r>
              <a:rPr lang="en-US" b="1" dirty="0"/>
              <a:t> Surplus</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Social Factors</a:t>
            </a:r>
            <a:endParaRPr lang="en-US" dirty="0"/>
          </a:p>
        </p:txBody>
      </p:sp>
      <p:sp>
        <p:nvSpPr>
          <p:cNvPr id="3" name="Content Placeholder 2"/>
          <p:cNvSpPr>
            <a:spLocks noGrp="1"/>
          </p:cNvSpPr>
          <p:nvPr>
            <p:ph sz="quarter" idx="1"/>
          </p:nvPr>
        </p:nvSpPr>
        <p:spPr/>
        <p:txBody>
          <a:bodyPr>
            <a:normAutofit fontScale="62500" lnSpcReduction="20000"/>
          </a:bodyPr>
          <a:lstStyle/>
          <a:p>
            <a:pPr algn="just" fontAlgn="base"/>
            <a:r>
              <a:rPr lang="en-US" b="1" dirty="0" smtClean="0"/>
              <a:t>Demonstration Effect</a:t>
            </a:r>
            <a:endParaRPr lang="en-US" dirty="0" smtClean="0"/>
          </a:p>
          <a:p>
            <a:pPr algn="just" fontAlgn="base">
              <a:buNone/>
            </a:pPr>
            <a:r>
              <a:rPr lang="en-US" dirty="0" smtClean="0"/>
              <a:t>It is human nature, that a person is attracted to the things that he/she does not have. Generally, humans observe the action and </a:t>
            </a:r>
            <a:r>
              <a:rPr lang="en-US" dirty="0" err="1" smtClean="0"/>
              <a:t>behaviour</a:t>
            </a:r>
            <a:r>
              <a:rPr lang="en-US" dirty="0" smtClean="0"/>
              <a:t> of others and try to imitate them. In economics, the demonstration effect means the habit of the individual to consume the things consumed by others. In case Indians want to imitate western culture, then there will be a rise in the imports, which will result in an adverse level of </a:t>
            </a:r>
            <a:r>
              <a:rPr lang="en-US" dirty="0" err="1" smtClean="0"/>
              <a:t>BoP</a:t>
            </a:r>
            <a:r>
              <a:rPr lang="en-US" dirty="0" smtClean="0"/>
              <a:t> for the country. But if Indians prefer domestically produced goods over foreign goods then there will be a </a:t>
            </a:r>
            <a:r>
              <a:rPr lang="en-US" dirty="0" err="1" smtClean="0"/>
              <a:t>BoP</a:t>
            </a:r>
            <a:r>
              <a:rPr lang="en-US" dirty="0" smtClean="0"/>
              <a:t> Surplus.  </a:t>
            </a:r>
          </a:p>
          <a:p>
            <a:pPr algn="just" fontAlgn="base"/>
            <a:r>
              <a:rPr lang="en-US" b="1" dirty="0" smtClean="0"/>
              <a:t>Cross-border Bias</a:t>
            </a:r>
            <a:endParaRPr lang="en-US" dirty="0" smtClean="0"/>
          </a:p>
          <a:p>
            <a:pPr algn="just" fontAlgn="base">
              <a:buNone/>
            </a:pPr>
            <a:r>
              <a:rPr lang="en-US" dirty="0" smtClean="0"/>
              <a:t>Cross border bias means that a country’s goods are not valued fairly in international markets. Sometimes exports are forced to sell at lower prices because buyers prefer goods from other countries, even when the quality is similar. At the same time, imports may come in at higher prices due to stronger brands or foreign preference. This combination of cheaper exports and expensive imports reduces foreign exchange earnings and increases foreign exchange spending, which creates a Balance of Payments deficit.</a:t>
            </a:r>
          </a:p>
          <a:p>
            <a:pPr algn="just" fontAlgn="base"/>
            <a:r>
              <a:rPr lang="en-US" b="1" dirty="0" smtClean="0"/>
              <a:t>Change in the Taste and Preferences</a:t>
            </a:r>
            <a:endParaRPr lang="en-US" dirty="0" smtClean="0"/>
          </a:p>
          <a:p>
            <a:pPr algn="just" fontAlgn="base">
              <a:buNone/>
            </a:pPr>
            <a:r>
              <a:rPr lang="en-US" dirty="0" smtClean="0"/>
              <a:t>Taste and preference refer to the special liking of one product over another. For example, some people may prefer western clothes while others choose traditional wear. If foreign consumers develop a </a:t>
            </a:r>
            <a:r>
              <a:rPr lang="en-US" dirty="0" err="1" smtClean="0"/>
              <a:t>favourable</a:t>
            </a:r>
            <a:r>
              <a:rPr lang="en-US" dirty="0" smtClean="0"/>
              <a:t> preference for a country’s goods, exports rise and the country may experience a </a:t>
            </a:r>
            <a:r>
              <a:rPr lang="en-US" dirty="0" err="1" smtClean="0"/>
              <a:t>BoP</a:t>
            </a:r>
            <a:r>
              <a:rPr lang="en-US" dirty="0" smtClean="0"/>
              <a:t> surplus. But if their preference shifts away from domestic products, exports fall and imports rise, which can result in a </a:t>
            </a:r>
            <a:r>
              <a:rPr lang="en-US" dirty="0" err="1" smtClean="0"/>
              <a:t>BoP</a:t>
            </a:r>
            <a:r>
              <a:rPr lang="en-US" dirty="0" smtClean="0"/>
              <a:t> deficit.</a:t>
            </a:r>
          </a:p>
          <a:p>
            <a:pPr algn="just">
              <a:buNone/>
            </a:pPr>
            <a:endParaRPr lang="en-US" dirty="0" smtClean="0"/>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304</Words>
  <Application>Microsoft Office PowerPoint</Application>
  <PresentationFormat>On-screen Show (4:3)</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Equity</vt:lpstr>
      <vt:lpstr>Causes of BoP Disequilibrium</vt:lpstr>
      <vt:lpstr>Causes of BoP Disequilibrium</vt:lpstr>
      <vt:lpstr>1. Economic Factors</vt:lpstr>
      <vt:lpstr>Slide 4</vt:lpstr>
      <vt:lpstr>2. Political Factors </vt:lpstr>
      <vt:lpstr>3. Social Factors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Causes of BoP Disequilibrium</dc:title>
  <dc:creator>Hp</dc:creator>
  <cp:lastModifiedBy>Hp</cp:lastModifiedBy>
  <cp:revision>1</cp:revision>
  <dcterms:created xsi:type="dcterms:W3CDTF">2026-03-02T08:35:57Z</dcterms:created>
  <dcterms:modified xsi:type="dcterms:W3CDTF">2026-03-02T08:36:49Z</dcterms:modified>
</cp:coreProperties>
</file>